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raunces Extra Bold" panose="020B0604020202020204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743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Календарное планирование: управление временем в производстве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87" y="485374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Время — наиболее дефицитный и невосполнимый ресурс. Календарное планирование отвечает за микроуровень: секунды, минуты и часы работы конкретного оборудования и людей.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DACE4FC-0DC4-2680-DC29-AF9A5C4891D9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B5AAAA22-D075-BC64-A863-0B0D3C9AD232}"/>
              </a:ext>
            </a:extLst>
          </p:cNvPr>
          <p:cNvSpPr/>
          <p:nvPr/>
        </p:nvSpPr>
        <p:spPr>
          <a:xfrm>
            <a:off x="6280188" y="6738277"/>
            <a:ext cx="7556421" cy="63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ru-RU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Выполнил: Шмидт А.В. ИВТ-244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9138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Ключевые выводы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663184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56687" y="176304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943487" y="1733312"/>
            <a:ext cx="370760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Фундамент эффективности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943487" y="2174558"/>
            <a:ext cx="689312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Календарное планирование превращает хаос разрозненных задач в упорядоченный поток, обеспечивая операционную эффективность.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280190" y="3562945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56687" y="366280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943487" y="3633073"/>
            <a:ext cx="26402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Гибридные методы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943487" y="4074319"/>
            <a:ext cx="689312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Сложность задачи требует сочетания точной математики и эвристического поиска. Универсального алгоритма не существует.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80190" y="5462707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56687" y="556257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943487" y="5532834"/>
            <a:ext cx="525982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Будущее — самообучающиеся системы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3487" y="5974080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Системы будут учитывать не только жесткие нормативы, но и накопленный опыт выполнения аналогичных работ.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80190" y="7012455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Развитие методов оптимизации минимизирует потери самого ценного ресурса — времени.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C0E78D3-91DB-0F69-CFE1-840D6540D406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51371"/>
            <a:ext cx="952500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От мануфактуры к Индустрии 4.0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63308"/>
            <a:ext cx="346102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Историческая проблема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15282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 усложнением машин и ростом операций человеческий мозг перестал справляться с поиском наилучшей последовательности действий.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343531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Ошибки в очередности приводили к простоям дорогостоящих станков и нарушению логистических цепочек.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5710" y="4563308"/>
            <a:ext cx="294179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Современный вызов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85710" y="5115282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 эпоху цифровой трансформации значимость задачи возросла.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585710" y="5998726"/>
            <a:ext cx="62585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Современные системы требуют мгновенной реакции на изменения рыночного спроса.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B64A9E-F079-4758-BBE3-CD63D33C3906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0151"/>
            <a:ext cx="1120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Три базовых элемента планирования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2558"/>
            <a:ext cx="4196358" cy="3665815"/>
          </a:xfrm>
          <a:prstGeom prst="roundRect">
            <a:avLst>
              <a:gd name="adj" fmla="val 5569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93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786420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Работы (Jobs)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399704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Неделимые единицы деятельности с параметрами: длительность p_i, время появления r_i, директивный срок d_i.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16962" y="2372558"/>
            <a:ext cx="4196358" cy="3665815"/>
          </a:xfrm>
          <a:prstGeom prst="roundRect">
            <a:avLst>
              <a:gd name="adj" fmla="val 5569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5993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2786420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506629"/>
            <a:ext cx="28761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Ресурсы (Machines)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43776" y="3997047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Активные элементы системы. Производительность, доступность, время переналадки между типами изделий.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640133" y="2372558"/>
            <a:ext cx="4196358" cy="3665815"/>
          </a:xfrm>
          <a:prstGeom prst="roundRect">
            <a:avLst>
              <a:gd name="adj" fmla="val 5569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59937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2786420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506629"/>
            <a:ext cx="3742730" cy="354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Технологический маршрут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66948" y="3997047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Жесткая последовательность операций. Нарушение физически невозможно.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793790" y="62935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Комбинация временных параметров, ограниченности ресурсов и технологических связей превращает планирование в сложнейшую комбинаторную задачу.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AF4E4D2-76E3-6238-7AD7-3656EC153904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68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Классификация систем планирования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Fraunces Light" pitchFamily="34" charset="-122"/>
                <a:cs typeface="Times New Roman" panose="02020603050405020304" pitchFamily="18" charset="0"/>
              </a:rPr>
              <a:t>01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2779633"/>
            <a:ext cx="3664744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2953941"/>
            <a:ext cx="3664744" cy="33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Одностадийные системы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448824"/>
            <a:ext cx="36647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Один или несколько параллельных ресурсов. Проблема очередности при неидентичных станках.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85348" y="242458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Fraunces Light" pitchFamily="34" charset="-122"/>
                <a:cs typeface="Times New Roman" panose="02020603050405020304" pitchFamily="18" charset="0"/>
              </a:rPr>
              <a:t>02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85348" y="2779633"/>
            <a:ext cx="3664863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4685348" y="2953941"/>
            <a:ext cx="366486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Потоковые линии (Flow Shop)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685348" y="3798689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Все работы проходят через станки в одинаковом порядке. Минимизация времени прохождения C_max.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93790" y="564713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Fraunces Light" pitchFamily="34" charset="-122"/>
                <a:cs typeface="Times New Roman" panose="02020603050405020304" pitchFamily="18" charset="0"/>
              </a:rPr>
              <a:t>03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002179"/>
            <a:ext cx="7556421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793790" y="6176486"/>
            <a:ext cx="584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Многомаршрутные системы (Job Shop)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93790" y="66669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Каждое изделие имеет уникальный путь. Возникают конфликты за ресурсы.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8123"/>
            <a:ext cx="9797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Целевые функции оптимизации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290530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547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Makespan (C_max)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403824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Общее время выполнения всего портфеля заказов. Определяет пропускную способность предприятия.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290530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Максимальное запаздывание (L_max)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Показатель нарушения сроков. Критично для поддержания репутации компании.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290530"/>
            <a:ext cx="121920" cy="2810947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Суммарное время в системе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Минимизация позволяет сократить объем незавершенного производства и «замороженных» денег.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BDEDB09-69F2-B951-5EC9-FD77691BD01C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670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Математическая сложность задачи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2859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NP-трудная задача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39828" y="274951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10 работ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= 10! = 3,6+ миллионов вариантов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39828" y="331648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20 работ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= превышает возможности современных компьютеров для полного перебора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39828" y="424636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 многостадийных системах количество вариантов растет экспоненциально.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39828" y="517624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Необходим отказ от глобального оптимума в пользу субоптимального решения за разумное время.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1257D3-CDF6-6728-CF71-FE5272906596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72790"/>
            <a:ext cx="970942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Методы решения задач расписаний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216837"/>
            <a:ext cx="4347567" cy="8165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7863" y="5237440"/>
            <a:ext cx="257865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Точные алгоритмы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997863" y="5678686"/>
            <a:ext cx="39394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Метод ветвей и границ. Системный перебор с отсечением плохих вариантов. Находит оптимум, но тяжеловесен для больших систем.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216837"/>
            <a:ext cx="4347567" cy="8165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5430" y="5237440"/>
            <a:ext cx="39331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Алгоритмические эвристики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45430" y="5678686"/>
            <a:ext cx="39394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Алгоритм Джонсона, метод критического пути (CPM). Простые правила приоритетов для решения за доли секунды.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216837"/>
            <a:ext cx="4347567" cy="8165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92997" y="5237440"/>
            <a:ext cx="393942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Интеллектуальные метаэвристики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692997" y="5997535"/>
            <a:ext cx="3939421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Генетические и муравьиные алгоритмы. Имитация природных процессов для поиска эффективных решений.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06C5F5D-7006-3E60-A4E8-8F5651B5D859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083"/>
            <a:ext cx="128308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Программная реализация на предприятии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33951" y="2922746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5873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F3E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930" y="2866013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03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ERP-системы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20604" y="4093607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Общий учет ресурсов и долгосрочное планирование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557123" y="2582466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5216962" y="2355592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F3E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7102" y="252573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262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APS-системы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443776" y="3753326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Advanced Planning and Scheduling. Сложные алгоритмы для детальных расписаний с точностью до секунды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980295" y="2242304"/>
            <a:ext cx="3856077" cy="226814"/>
          </a:xfrm>
          <a:prstGeom prst="roundRect">
            <a:avLst>
              <a:gd name="adj" fmla="val 90006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640133" y="2015430"/>
            <a:ext cx="680442" cy="680442"/>
          </a:xfrm>
          <a:prstGeom prst="roundRect">
            <a:avLst>
              <a:gd name="adj" fmla="val 67192"/>
            </a:avLst>
          </a:prstGeom>
          <a:solidFill>
            <a:srgbClr val="E8F3E8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0274" y="2185571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227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MES-системы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866948" y="341316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Контроль исполнения плана в реальном времени и фиксация отклонений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93790" y="6049804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CCE6D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6378654"/>
            <a:ext cx="283488" cy="22681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30906" y="6333292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Ключевая проблема: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качество данных. Календарное планирование неразрывно связано с промышленным интернетом вещей (IIoT), который поставляет точные данные с датчеров.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F3DFF4C-6639-C643-F966-B284E9231C30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6922770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Учет неопределенности и рисков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0932" y="1511022"/>
            <a:ext cx="2244923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Проактивный подход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2" y="1936075"/>
            <a:ext cx="4431863" cy="44318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932" y="6545818"/>
            <a:ext cx="6331387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Создание «защитных буферов» времени в расписании для компенсации непредвиденных ситуаций.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15701" y="1511022"/>
            <a:ext cx="2091095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Реактивный подход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701" y="1936075"/>
            <a:ext cx="4431863" cy="44318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5701" y="6545818"/>
            <a:ext cx="6331387" cy="506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Мгновенный пересчет (решедулинг) всего графика при возникновении инцидента. Требует колоссальных вычислительных мощностей.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0932" y="7372231"/>
            <a:ext cx="13056156" cy="636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 практике случаются поломки станков, болезни сотрудников, задержки поставщиков. Современная задача трансформируется в управление изменениями.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FB4A4C-17C5-DF2D-FA06-73D8F9AC7D5B}"/>
              </a:ext>
            </a:extLst>
          </p:cNvPr>
          <p:cNvSpPr/>
          <p:nvPr/>
        </p:nvSpPr>
        <p:spPr>
          <a:xfrm>
            <a:off x="12688584" y="7592602"/>
            <a:ext cx="1941816" cy="636998"/>
          </a:xfrm>
          <a:prstGeom prst="rect">
            <a:avLst/>
          </a:prstGeom>
          <a:solidFill>
            <a:srgbClr val="FAFF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587</Words>
  <Application>Microsoft Office PowerPoint</Application>
  <PresentationFormat>Произвольный</PresentationFormat>
  <Paragraphs>83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Times New Roman</vt:lpstr>
      <vt:lpstr>Fraunces Extra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Антон Шмидт</cp:lastModifiedBy>
  <cp:revision>2</cp:revision>
  <dcterms:created xsi:type="dcterms:W3CDTF">2025-12-26T17:57:03Z</dcterms:created>
  <dcterms:modified xsi:type="dcterms:W3CDTF">2025-12-26T18:07:08Z</dcterms:modified>
</cp:coreProperties>
</file>